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78" r:id="rId4"/>
    <p:sldId id="269" r:id="rId5"/>
    <p:sldId id="279" r:id="rId6"/>
    <p:sldId id="275" r:id="rId7"/>
    <p:sldId id="257" r:id="rId8"/>
    <p:sldId id="285" r:id="rId9"/>
    <p:sldId id="277" r:id="rId10"/>
    <p:sldId id="292" r:id="rId11"/>
    <p:sldId id="266" r:id="rId12"/>
    <p:sldId id="287" r:id="rId13"/>
    <p:sldId id="288" r:id="rId14"/>
    <p:sldId id="280" r:id="rId15"/>
    <p:sldId id="267" r:id="rId16"/>
    <p:sldId id="286" r:id="rId17"/>
    <p:sldId id="289" r:id="rId18"/>
    <p:sldId id="294" r:id="rId19"/>
    <p:sldId id="281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99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4" autoAdjust="0"/>
    <p:restoredTop sz="94660"/>
  </p:normalViewPr>
  <p:slideViewPr>
    <p:cSldViewPr>
      <p:cViewPr varScale="1">
        <p:scale>
          <a:sx n="82" d="100"/>
          <a:sy n="82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1EB1-911B-4631-8317-869FC7AAD64E}" type="datetimeFigureOut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4A7A-0C83-44B6-B38E-5412706F37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82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4445-B8A8-48C8-BF8F-E20A5AFE7D15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108B-374B-4F6A-B48E-06C54223BEB9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8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F8BA-4CB7-4E07-94AD-30603AE2F337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5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E6655F-813F-4B7F-96F2-05F8FF3D9F56}" type="datetime1">
              <a:rPr lang="ja-JP" altLang="en-US" smtClean="0"/>
              <a:pPr/>
              <a:t>2013/10/30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4D729-07FA-4161-BC4C-FECF66B8AAF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761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E800-F8BC-438A-94DF-79F382339FA9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3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D83-FA40-483F-A587-A9297C732192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71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4588-3D87-49E3-9917-11EF8F1957D8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5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2A5-8034-449D-A63F-8D2CB1EC83EC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21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888F-857C-4C07-AF7D-17CC99570777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6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9FBF-F6DE-464B-8D7C-D51980E5858F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6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953-B48B-4879-958E-1CC579DB6BE9}" type="datetime1">
              <a:rPr kumimoji="1" lang="ja-JP" altLang="en-US" smtClean="0"/>
              <a:t>2013/10/30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7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5"/>
            <a:ext cx="9216000" cy="6912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871296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7504" y="6575681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623F647F-167B-4AB2-B689-B908B0D2EA72}" type="datetime1">
              <a:rPr lang="ja-JP" altLang="en-US" smtClean="0"/>
              <a:t>2013/10/30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39752" y="6566908"/>
            <a:ext cx="446449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02896" y="6575681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76E4D729-07FA-4161-BC4C-FECF66B8AAF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919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i.muc.meiji.jp/epresen2013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demo2.commons.co.kr/plot/shortUrl/?code=hkdrqiwfwh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commonsi.muc.meiji.jp/em/2013_02_TR00_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i.muc.meiji.jp/em/51d686841d78e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hyperlink" Target="http://commonsi.muc.meiji.jp/index.php?module=xn_commonsi_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i.muc.meiji.jp/em/51d147472cf56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g"/><Relationship Id="rId10" Type="http://schemas.openxmlformats.org/officeDocument/2006/relationships/hyperlink" Target="http://commonsi.muc.meiji.jp/em/51d63bad95861" TargetMode="External"/><Relationship Id="rId4" Type="http://schemas.openxmlformats.org/officeDocument/2006/relationships/hyperlink" Target="http://commonsi.muc.meiji.jp/em/51d298b23c327" TargetMode="Externa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Commons</a:t>
            </a:r>
            <a:r>
              <a:rPr kumimoji="1" lang="ja-JP" altLang="en-US" sz="5400" dirty="0" smtClean="0">
                <a:solidFill>
                  <a:schemeClr val="bg1"/>
                </a:solidFill>
              </a:rPr>
              <a:t>の国内使用事例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016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2013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dirty="0" smtClean="0">
                <a:solidFill>
                  <a:schemeClr val="bg1"/>
                </a:solidFill>
              </a:rPr>
              <a:t>30</a:t>
            </a:r>
            <a:r>
              <a:rPr kumimoji="1" lang="ja-JP" altLang="en-US" dirty="0" smtClean="0">
                <a:solidFill>
                  <a:schemeClr val="bg1"/>
                </a:solidFill>
              </a:rPr>
              <a:t>日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Takeo Inoue (</a:t>
            </a:r>
            <a:r>
              <a:rPr lang="en-US" altLang="ja-JP" dirty="0" err="1" smtClean="0">
                <a:solidFill>
                  <a:schemeClr val="bg1"/>
                </a:solidFill>
              </a:rPr>
              <a:t>SystemZeus</a:t>
            </a:r>
            <a:r>
              <a:rPr lang="en-US" altLang="ja-JP" dirty="0" smtClean="0">
                <a:solidFill>
                  <a:schemeClr val="bg1"/>
                </a:solidFill>
              </a:rPr>
              <a:t>/</a:t>
            </a:r>
            <a:r>
              <a:rPr lang="en-US" altLang="ja-JP" dirty="0" err="1" smtClean="0">
                <a:solidFill>
                  <a:schemeClr val="bg1"/>
                </a:solidFill>
              </a:rPr>
              <a:t>Xinics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1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学生への制作</a:t>
            </a:r>
            <a:r>
              <a:rPr lang="ja-JP" altLang="en-US" dirty="0"/>
              <a:t>支援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872" y="3284984"/>
            <a:ext cx="310299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公式サイトによるマニュアル、</a:t>
            </a:r>
            <a:r>
              <a:rPr lang="en-US" altLang="ja-JP" sz="3200" dirty="0" smtClean="0"/>
              <a:t>FAQ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278859"/>
            <a:ext cx="5115322" cy="1756934"/>
          </a:xfrm>
          <a:prstGeom prst="rect">
            <a:avLst/>
          </a:prstGeom>
        </p:spPr>
      </p:pic>
      <p:pic>
        <p:nvPicPr>
          <p:cNvPr id="6" name="図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5760"/>
            <a:ext cx="4636021" cy="355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カギ線コネクタ 7"/>
          <p:cNvCxnSpPr>
            <a:stCxn id="4" idx="3"/>
            <a:endCxn id="6" idx="0"/>
          </p:cNvCxnSpPr>
          <p:nvPr/>
        </p:nvCxnSpPr>
        <p:spPr>
          <a:xfrm>
            <a:off x="5330330" y="2157326"/>
            <a:ext cx="839601" cy="908434"/>
          </a:xfrm>
          <a:prstGeom prst="bentConnector2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年間の主な成果（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3888432" cy="100811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コンテンツの質の向上</a:t>
            </a:r>
            <a:endParaRPr kumimoji="1" lang="en-US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 smtClean="0"/>
              <a:t>個人レベル</a:t>
            </a:r>
            <a:r>
              <a:rPr lang="ja-JP" altLang="en-US" dirty="0"/>
              <a:t>で</a:t>
            </a:r>
            <a:r>
              <a:rPr lang="ja-JP" altLang="en-US" dirty="0" smtClean="0"/>
              <a:t>の向上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3528" y="4725144"/>
            <a:ext cx="640871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bg1"/>
                </a:solidFill>
              </a:rPr>
              <a:t>向上の要因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過去</a:t>
            </a:r>
            <a:r>
              <a:rPr lang="ja-JP" altLang="en-US" dirty="0">
                <a:solidFill>
                  <a:schemeClr val="bg1"/>
                </a:solidFill>
              </a:rPr>
              <a:t>の</a:t>
            </a:r>
            <a:r>
              <a:rPr lang="ja-JP" altLang="en-US" dirty="0" smtClean="0">
                <a:solidFill>
                  <a:schemeClr val="bg1"/>
                </a:solidFill>
              </a:rPr>
              <a:t>作品が参考に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過去</a:t>
            </a:r>
            <a:r>
              <a:rPr lang="ja-JP" altLang="en-US" dirty="0">
                <a:solidFill>
                  <a:schemeClr val="bg1"/>
                </a:solidFill>
              </a:rPr>
              <a:t>の</a:t>
            </a:r>
            <a:r>
              <a:rPr lang="ja-JP" altLang="en-US" dirty="0" smtClean="0">
                <a:solidFill>
                  <a:schemeClr val="bg1"/>
                </a:solidFill>
              </a:rPr>
              <a:t>傾向と対策を具体的に提示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6070446" y="5192616"/>
            <a:ext cx="2826066" cy="674204"/>
          </a:xfrm>
          <a:prstGeom prst="wedgeRectCallout">
            <a:avLst>
              <a:gd name="adj1" fmla="val -69883"/>
              <a:gd name="adj2" fmla="val 5203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56176" y="5220489"/>
            <a:ext cx="274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「こうすれば高得点がとれる」というデータを示した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788024" y="1124744"/>
            <a:ext cx="38884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2. </a:t>
            </a:r>
            <a:r>
              <a:rPr lang="ja-JP" altLang="en-US" dirty="0" smtClean="0">
                <a:solidFill>
                  <a:schemeClr val="bg1"/>
                </a:solidFill>
              </a:rPr>
              <a:t>年ごとの向上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95536" y="2780928"/>
            <a:ext cx="4032448" cy="1584176"/>
            <a:chOff x="395536" y="2420888"/>
            <a:chExt cx="4032448" cy="1584176"/>
          </a:xfrm>
          <a:solidFill>
            <a:srgbClr val="FFFFCC"/>
          </a:solidFill>
        </p:grpSpPr>
        <p:sp>
          <p:nvSpPr>
            <p:cNvPr id="12" name="フローチャート : 磁気ディスク 11"/>
            <p:cNvSpPr/>
            <p:nvPr/>
          </p:nvSpPr>
          <p:spPr>
            <a:xfrm>
              <a:off x="395536" y="3352756"/>
              <a:ext cx="1344149" cy="652308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磁気ディスク 15"/>
            <p:cNvSpPr/>
            <p:nvPr/>
          </p:nvSpPr>
          <p:spPr>
            <a:xfrm>
              <a:off x="1739685" y="2980009"/>
              <a:ext cx="1344149" cy="1025055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 : 磁気ディスク 16"/>
            <p:cNvSpPr/>
            <p:nvPr/>
          </p:nvSpPr>
          <p:spPr>
            <a:xfrm>
              <a:off x="3083835" y="2420888"/>
              <a:ext cx="1344149" cy="1584176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539552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予選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71699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準決勝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3848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決勝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716016" y="2780928"/>
            <a:ext cx="4032448" cy="1584176"/>
            <a:chOff x="395536" y="2420888"/>
            <a:chExt cx="4032448" cy="1584176"/>
          </a:xfrm>
          <a:solidFill>
            <a:srgbClr val="FFFFCC"/>
          </a:solidFill>
        </p:grpSpPr>
        <p:sp>
          <p:nvSpPr>
            <p:cNvPr id="32" name="フローチャート : 磁気ディスク 31"/>
            <p:cNvSpPr/>
            <p:nvPr/>
          </p:nvSpPr>
          <p:spPr>
            <a:xfrm>
              <a:off x="395536" y="3352756"/>
              <a:ext cx="1344149" cy="652308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磁気ディスク 32"/>
            <p:cNvSpPr/>
            <p:nvPr/>
          </p:nvSpPr>
          <p:spPr>
            <a:xfrm>
              <a:off x="1739685" y="2980009"/>
              <a:ext cx="1344149" cy="1025055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 : 磁気ディスク 33"/>
            <p:cNvSpPr/>
            <p:nvPr/>
          </p:nvSpPr>
          <p:spPr>
            <a:xfrm>
              <a:off x="3083835" y="2420888"/>
              <a:ext cx="1344149" cy="1584176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4860032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92179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24328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44443"/>
            <a:ext cx="771428" cy="65714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45" y="2780929"/>
            <a:ext cx="963798" cy="82101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70" y="2125061"/>
            <a:ext cx="1251830" cy="1066375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42343"/>
            <a:ext cx="771428" cy="65714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25" y="2778829"/>
            <a:ext cx="963798" cy="82101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50" y="2122961"/>
            <a:ext cx="125183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年間の主な</a:t>
            </a:r>
            <a:r>
              <a:rPr lang="ja-JP" altLang="en-US" dirty="0"/>
              <a:t>成果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115212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学生同士でのサポート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（特に生田キャンパスでは）学生サポーターが制作支援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5184576" cy="3875599"/>
          </a:xfrm>
          <a:prstGeom prst="rect">
            <a:avLst/>
          </a:prstGeom>
        </p:spPr>
      </p:pic>
      <p:pic>
        <p:nvPicPr>
          <p:cNvPr id="2050" name="Picture 2" descr="D:\GKB48関連\制作支援写真\蛻ｶ菴懈髪謠ｴ蜀咏悄\蜀咏悄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3220"/>
            <a:ext cx="2915007" cy="39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吹き出し 7"/>
          <p:cNvSpPr/>
          <p:nvPr/>
        </p:nvSpPr>
        <p:spPr>
          <a:xfrm>
            <a:off x="3059832" y="5387069"/>
            <a:ext cx="1008112" cy="490203"/>
          </a:xfrm>
          <a:prstGeom prst="wedgeRectCallout">
            <a:avLst>
              <a:gd name="adj1" fmla="val -78632"/>
              <a:gd name="adj2" fmla="val -149795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45562" y="5414942"/>
            <a:ext cx="92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傘立て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2204119" y="2321007"/>
            <a:ext cx="1575793" cy="397205"/>
          </a:xfrm>
          <a:prstGeom prst="wedgeRectCallout">
            <a:avLst>
              <a:gd name="adj1" fmla="val 48353"/>
              <a:gd name="adj2" fmla="val 12438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289850" y="2348880"/>
            <a:ext cx="149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レジャーシート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7006549" y="2141970"/>
            <a:ext cx="1237859" cy="397205"/>
          </a:xfrm>
          <a:prstGeom prst="wedgeRectCallout">
            <a:avLst>
              <a:gd name="adj1" fmla="val -63786"/>
              <a:gd name="adj2" fmla="val 15767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92280" y="2169843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廊下の壁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2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年間の主な</a:t>
            </a:r>
            <a:r>
              <a:rPr lang="ja-JP" altLang="en-US" dirty="0"/>
              <a:t>成果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6055568" cy="194421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国際交流の増進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Commons</a:t>
            </a:r>
            <a:r>
              <a:rPr lang="ja-JP" altLang="en-US" dirty="0" smtClean="0"/>
              <a:t>導入の韓国の大学との交流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行事以降、学生同士が</a:t>
            </a:r>
            <a:r>
              <a:rPr lang="en-US" altLang="ja-JP" dirty="0" smtClean="0"/>
              <a:t>Facebook</a:t>
            </a:r>
            <a:r>
              <a:rPr lang="ja-JP" altLang="en-US" dirty="0" smtClean="0"/>
              <a:t>でもつながる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050" name="Picture 2" descr="C:\Users\athena\Desktop\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2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72" y="1083617"/>
            <a:ext cx="2980928" cy="22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8629"/>
            <a:ext cx="3672408" cy="4966313"/>
          </a:xfrm>
          <a:prstGeom prst="rect">
            <a:avLst/>
          </a:prstGeom>
        </p:spPr>
      </p:pic>
      <p:pic>
        <p:nvPicPr>
          <p:cNvPr id="3076" name="Picture 4" descr="C:\Users\athena\AppData\Local\Microsoft\Windows\Temporary Internet Files\Content.IE5\WDA2HBJR\MC9004343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02" y="3218664"/>
            <a:ext cx="1486210" cy="10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年間の主な成果（韓国）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108012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東西の「</a:t>
            </a:r>
            <a:r>
              <a:rPr lang="ja-JP" altLang="en-US" dirty="0"/>
              <a:t>歴史的な握手」</a:t>
            </a:r>
            <a:endParaRPr lang="en-US" altLang="ja-JP" dirty="0"/>
          </a:p>
          <a:p>
            <a:pPr lvl="1"/>
            <a:r>
              <a:rPr lang="ja-JP" altLang="en-US" dirty="0" smtClean="0"/>
              <a:t>大学連携の新たな形を提示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771800" y="2348880"/>
            <a:ext cx="424847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東西対抗意識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（普段はあまり仲がよくない）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71800" y="2348880"/>
            <a:ext cx="424847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「明治大学のイベント」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でまとまる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 descr="C:\Users\athena\AppData\Local\Microsoft\Windows\Temporary Internet Files\Content.IE5\IW8922G5\MC9002979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02986"/>
            <a:ext cx="3217483" cy="12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7"/>
            <a:ext cx="8496944" cy="51845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課題（さらなる発展へ）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392488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宣伝活動と制作支援にかかるコスト軽減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リピーターを増やす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ゼミや授業単位で参加することを恒例化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「日本国内」での他大学との連携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学生による、知名度向上への活動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食わず嫌い（＝制作が難しい）の払拭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学生サポーターを増やす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0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</a:t>
            </a:r>
            <a:r>
              <a:rPr lang="ja-JP" altLang="en-US" dirty="0" smtClean="0"/>
              <a:t>ラーニング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3384376" cy="108012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iTunes U</a:t>
            </a:r>
          </a:p>
          <a:p>
            <a:pPr marL="0" indent="0">
              <a:buNone/>
            </a:pPr>
            <a:r>
              <a:rPr lang="en-US" altLang="ja-JP" sz="2100" dirty="0" smtClean="0"/>
              <a:t>Commons</a:t>
            </a:r>
            <a:r>
              <a:rPr lang="ja-JP" altLang="en-US" sz="2100" dirty="0" smtClean="0"/>
              <a:t>の一部コンテンツを</a:t>
            </a:r>
            <a:r>
              <a:rPr lang="en-US" altLang="ja-JP" sz="2100" dirty="0" smtClean="0"/>
              <a:t>Mp4</a:t>
            </a:r>
            <a:r>
              <a:rPr lang="ja-JP" altLang="en-US" sz="2100" dirty="0" smtClean="0"/>
              <a:t>化</a:t>
            </a:r>
            <a:endParaRPr lang="en-US" altLang="ja-JP" sz="21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5030738" cy="315809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90984" y="5408822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bg1"/>
                </a:solidFill>
              </a:rPr>
              <a:t>メディア授業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100" dirty="0" smtClean="0">
                <a:solidFill>
                  <a:schemeClr val="bg1"/>
                </a:solidFill>
              </a:rPr>
              <a:t>LMS</a:t>
            </a:r>
            <a:r>
              <a:rPr lang="ja-JP" altLang="en-US" sz="2100" dirty="0" smtClean="0">
                <a:solidFill>
                  <a:schemeClr val="bg1"/>
                </a:solidFill>
              </a:rPr>
              <a:t>連携で視聴</a:t>
            </a:r>
            <a:endParaRPr lang="en-US" altLang="ja-JP" sz="21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" y="3717032"/>
            <a:ext cx="4131289" cy="2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授業での利用（ダイジェスト）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19" y="1196752"/>
            <a:ext cx="5434853" cy="51369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3240360" cy="200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Facebook</a:t>
            </a:r>
            <a:r>
              <a:rPr lang="ja-JP" altLang="en-US" dirty="0" smtClean="0"/>
              <a:t>ページに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コンテンツを転載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400" dirty="0" smtClean="0"/>
              <a:t>（右図：和田先生）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7040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79255"/>
            <a:ext cx="6040174" cy="52565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授業での利用（反転授業）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96956"/>
            <a:ext cx="3816424" cy="5638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授業内容はコンテンツで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23528" y="2967798"/>
            <a:ext cx="3816424" cy="965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ja-JP" altLang="en-US" dirty="0"/>
              <a:t>リアルの授業は応用編の</a:t>
            </a:r>
            <a:r>
              <a:rPr lang="ja-JP" altLang="en-US" dirty="0" smtClean="0"/>
              <a:t>習得</a:t>
            </a:r>
            <a:endParaRPr lang="en-US" altLang="ja-JP" dirty="0"/>
          </a:p>
        </p:txBody>
      </p:sp>
      <p:sp>
        <p:nvSpPr>
          <p:cNvPr id="8" name="下矢印 7"/>
          <p:cNvSpPr/>
          <p:nvPr/>
        </p:nvSpPr>
        <p:spPr>
          <a:xfrm>
            <a:off x="1907704" y="2132856"/>
            <a:ext cx="648072" cy="72008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2880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30810" cy="53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簡単に自己紹介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7272808" cy="475252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1973</a:t>
            </a:r>
            <a:r>
              <a:rPr lang="ja-JP" altLang="en-US" sz="3200" dirty="0" smtClean="0"/>
              <a:t>年　滋賀県生まれ</a:t>
            </a:r>
            <a:endParaRPr lang="en-US" altLang="ja-JP" sz="3200" dirty="0" smtClean="0"/>
          </a:p>
          <a:p>
            <a:r>
              <a:rPr lang="en-US" altLang="ja-JP" sz="3200" dirty="0" smtClean="0"/>
              <a:t>2000</a:t>
            </a:r>
            <a:r>
              <a:rPr lang="ja-JP" altLang="en-US" sz="3200" dirty="0" smtClean="0"/>
              <a:t>年～</a:t>
            </a:r>
            <a:r>
              <a:rPr lang="en-US" altLang="ja-JP" sz="3200" dirty="0" smtClean="0"/>
              <a:t>2004</a:t>
            </a:r>
            <a:r>
              <a:rPr lang="ja-JP" altLang="en-US" sz="3200" dirty="0" smtClean="0"/>
              <a:t>年　韓国在住</a:t>
            </a:r>
            <a:endParaRPr lang="en-US" altLang="ja-JP" sz="3200" dirty="0" smtClean="0"/>
          </a:p>
          <a:p>
            <a:r>
              <a:rPr lang="ja-JP" altLang="en-US" sz="3200" dirty="0" smtClean="0"/>
              <a:t>㈱システムゼウス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㈱</a:t>
            </a:r>
            <a:r>
              <a:rPr lang="en-US" altLang="ja-JP" sz="3200" dirty="0" err="1" smtClean="0"/>
              <a:t>Xinics</a:t>
            </a:r>
            <a:endParaRPr lang="en-US" altLang="ja-JP" sz="3200" dirty="0" smtClean="0"/>
          </a:p>
          <a:p>
            <a:pPr marL="400050" lvl="1" indent="0">
              <a:buNone/>
            </a:pPr>
            <a:r>
              <a:rPr lang="ja-JP" altLang="en-US" sz="3200" dirty="0" smtClean="0"/>
              <a:t>営業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顧客支援を担当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 smtClean="0"/>
              <a:t>今後の個人的な目標</a:t>
            </a:r>
            <a:endParaRPr lang="en-US" altLang="ja-JP" sz="3200" dirty="0" smtClean="0"/>
          </a:p>
          <a:p>
            <a:r>
              <a:rPr lang="ja-JP" altLang="en-US" sz="3200" dirty="0" smtClean="0"/>
              <a:t>歌って踊れて、笑いのとれるビジネスマンを目指します！</a:t>
            </a:r>
            <a:endParaRPr lang="en-US" altLang="ja-JP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343440" cy="23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日本での事例は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大学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27584" y="1278983"/>
            <a:ext cx="684076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明治</a:t>
            </a:r>
            <a:r>
              <a:rPr lang="ja-JP" altLang="en-US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大学（</a:t>
            </a:r>
            <a:r>
              <a:rPr lang="en-US" altLang="ja-JP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r>
              <a:rPr lang="ja-JP" altLang="en-US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～）</a:t>
            </a:r>
            <a:endParaRPr lang="en-US" altLang="ja-JP" sz="48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早稲田大学（</a:t>
            </a:r>
            <a:r>
              <a:rPr lang="en-US" altLang="ja-JP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～）</a:t>
            </a:r>
            <a:endParaRPr lang="en-US" altLang="ja-JP" sz="48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</a:t>
            </a:r>
            <a:r>
              <a:rPr lang="ja-JP" altLang="en-US" sz="48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大学（デモサイト）</a:t>
            </a:r>
            <a:endParaRPr lang="ja-JP" altLang="en-US" sz="4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1278983"/>
            <a:ext cx="6768752" cy="78186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明治大学での用途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1268760"/>
            <a:ext cx="7776864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「学生主導型教育」を目指すための手段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988840"/>
            <a:ext cx="8640960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学生対抗！ｅプレゼン・コンテスト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ｅラーニング（メディア授業）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授業での活用（ダイジェスト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反転授業）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2807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学生対抗！</a:t>
            </a:r>
            <a:r>
              <a:rPr lang="en-US" altLang="ja-JP" dirty="0" smtClean="0"/>
              <a:t>e</a:t>
            </a:r>
            <a:r>
              <a:rPr lang="ja-JP" altLang="en-US" dirty="0" smtClean="0"/>
              <a:t>プレゼン・コンテスト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508"/>
            <a:ext cx="9144000" cy="3355596"/>
          </a:xfrm>
          <a:prstGeom prst="rect">
            <a:avLst/>
          </a:prstGeom>
        </p:spPr>
      </p:pic>
      <p:pic>
        <p:nvPicPr>
          <p:cNvPr id="11" name="図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3" y="4930151"/>
            <a:ext cx="2246960" cy="1492255"/>
          </a:xfrm>
          <a:prstGeom prst="rect">
            <a:avLst/>
          </a:prstGeom>
        </p:spPr>
      </p:pic>
      <p:pic>
        <p:nvPicPr>
          <p:cNvPr id="13" name="図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7075"/>
            <a:ext cx="2238383" cy="1475103"/>
          </a:xfrm>
          <a:prstGeom prst="rect">
            <a:avLst/>
          </a:prstGeom>
        </p:spPr>
      </p:pic>
      <p:pic>
        <p:nvPicPr>
          <p:cNvPr id="14" name="図 13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4" y="4936057"/>
            <a:ext cx="2221231" cy="149225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4365104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Commons</a:t>
            </a:r>
            <a:r>
              <a:rPr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を利用したプレゼンテーションコンテスト</a:t>
            </a:r>
            <a:endParaRPr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Picture 2" descr="C:\Users\athena\Desktop\12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9879"/>
            <a:ext cx="2088232" cy="15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899592" y="4149080"/>
            <a:ext cx="3240360" cy="2160240"/>
          </a:xfrm>
          <a:prstGeom prst="roundRect">
            <a:avLst>
              <a:gd name="adj" fmla="val 7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コンテストの目的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大学側への効果</a:t>
            </a:r>
            <a:endParaRPr lang="en-US" altLang="ja-JP" dirty="0" smtClean="0"/>
          </a:p>
          <a:p>
            <a:r>
              <a:rPr lang="en-US" altLang="ja-JP" sz="2400" dirty="0" smtClean="0"/>
              <a:t>e</a:t>
            </a:r>
            <a:r>
              <a:rPr lang="ja-JP" altLang="en-US" sz="2400" dirty="0" smtClean="0"/>
              <a:t>ラーニングへ、学生が参画する契機となる</a:t>
            </a:r>
            <a:endParaRPr lang="en-US" altLang="ja-JP" sz="2400" dirty="0" smtClean="0"/>
          </a:p>
          <a:p>
            <a:r>
              <a:rPr lang="ja-JP" altLang="en-US" sz="2400" dirty="0"/>
              <a:t>学生のコンテンツが、教職員に対する刺激と</a:t>
            </a:r>
            <a:r>
              <a:rPr lang="ja-JP" altLang="en-US" sz="2400" dirty="0" smtClean="0"/>
              <a:t>なる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dirty="0" smtClean="0"/>
              <a:t>学生側</a:t>
            </a:r>
            <a:r>
              <a:rPr lang="ja-JP" altLang="en-US" dirty="0"/>
              <a:t>への効果</a:t>
            </a:r>
            <a:endParaRPr lang="en-US" altLang="ja-JP" dirty="0"/>
          </a:p>
          <a:p>
            <a:r>
              <a:rPr lang="ja-JP" altLang="en-US" sz="2400" dirty="0" smtClean="0"/>
              <a:t>「受け身型」で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できない能力の習得</a:t>
            </a:r>
            <a:endParaRPr lang="en-US" altLang="ja-JP" sz="2400" dirty="0" smtClean="0"/>
          </a:p>
          <a:p>
            <a:pPr marL="742950" lvl="2" indent="-342900"/>
            <a:r>
              <a:rPr lang="ja-JP" altLang="en-US" sz="2400" dirty="0"/>
              <a:t>プレゼン力、自己</a:t>
            </a:r>
            <a:r>
              <a:rPr lang="ja-JP" altLang="en-US" sz="2400" dirty="0" smtClean="0"/>
              <a:t>表現力、デザイン力</a:t>
            </a:r>
            <a:endParaRPr lang="en-US" altLang="ja-JP" sz="2400" dirty="0"/>
          </a:p>
          <a:p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1619672" y="4837834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教授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932040" y="4149080"/>
            <a:ext cx="3240360" cy="2160240"/>
          </a:xfrm>
          <a:prstGeom prst="roundRect">
            <a:avLst>
              <a:gd name="adj" fmla="val 7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19672" y="5773938"/>
            <a:ext cx="1800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2217770" y="5196340"/>
            <a:ext cx="576064" cy="58688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52120" y="4837834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教授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20072" y="5773938"/>
            <a:ext cx="110215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724128" y="5053858"/>
            <a:ext cx="265998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854222" y="5773938"/>
            <a:ext cx="110215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 rot="10800000">
            <a:off x="5962186" y="5229271"/>
            <a:ext cx="265998" cy="648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7114314" y="5053858"/>
            <a:ext cx="265998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0" name="左右矢印 19"/>
          <p:cNvSpPr/>
          <p:nvPr/>
        </p:nvSpPr>
        <p:spPr>
          <a:xfrm>
            <a:off x="6300256" y="5836654"/>
            <a:ext cx="576000" cy="252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99592" y="4199054"/>
            <a:ext cx="32403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受け身型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先生は教える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、学生は学ぶだけ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932040" y="4199054"/>
            <a:ext cx="32403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学生主導型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互いが教え合い、学び合う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10800000">
            <a:off x="6898290" y="5229200"/>
            <a:ext cx="265998" cy="648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6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コンテンツ プレースホルダー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541169"/>
              </p:ext>
            </p:extLst>
          </p:nvPr>
        </p:nvGraphicFramePr>
        <p:xfrm>
          <a:off x="683568" y="1219302"/>
          <a:ext cx="7704856" cy="465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グラフ" r:id="rId3" imgW="6096000" imgH="4067085" progId="MSGraph.Chart.8">
                  <p:embed followColorScheme="full"/>
                </p:oleObj>
              </mc:Choice>
              <mc:Fallback>
                <p:oleObj name="グラフ" r:id="rId3" imgW="6096000" imgH="40670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19302"/>
                        <a:ext cx="7704856" cy="46579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 cap="rnd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エントリー数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予選出品数推移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21938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984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52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78010" y="33256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35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50717" y="36746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30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0006" y="40677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9858" y="231582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30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1947" y="18338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52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732964" y="288260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35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505224" y="292076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30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488301" y="38407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24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233416" y="189652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276718" y="24023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43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11508" y="116881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Teams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4182941" y="4246778"/>
            <a:ext cx="1900148" cy="612648"/>
          </a:xfrm>
          <a:prstGeom prst="wedgeRectCallout">
            <a:avLst>
              <a:gd name="adj1" fmla="val -62901"/>
              <a:gd name="adj2" fmla="val 112577"/>
            </a:avLst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290953" y="4274651"/>
            <a:ext cx="1814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予選の分割開催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個人参加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禁止</a:t>
            </a:r>
          </a:p>
        </p:txBody>
      </p:sp>
    </p:spTree>
    <p:extLst>
      <p:ext uri="{BB962C8B-B14F-4D97-AF65-F5344CB8AC3E}">
        <p14:creationId xmlns:p14="http://schemas.microsoft.com/office/powerpoint/2010/main" val="35192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コンテストの流れ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20880" cy="55219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hena\Desktop\18401_434913826571729_15919347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6121"/>
            <a:ext cx="4319095" cy="32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thena\Desktop\画像-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0845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学生への制作支援（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4664" y="5584884"/>
            <a:ext cx="3528392" cy="9919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ja-JP" altLang="en-US" sz="3200" dirty="0" smtClean="0"/>
              <a:t>スタジオでの支援</a:t>
            </a:r>
            <a:endParaRPr lang="en-US" altLang="ja-JP" sz="3200" dirty="0" smtClean="0"/>
          </a:p>
          <a:p>
            <a:pPr marL="0" indent="0" algn="ctr">
              <a:buNone/>
            </a:pPr>
            <a:r>
              <a:rPr lang="ja-JP" altLang="en-US" sz="3200" dirty="0" smtClean="0"/>
              <a:t>（駿河台キャンパス）</a:t>
            </a:r>
            <a:endParaRPr lang="en-US" altLang="ja-JP" sz="32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655628" y="5264624"/>
            <a:ext cx="1900148" cy="612648"/>
          </a:xfrm>
          <a:prstGeom prst="wedgeRectCallout">
            <a:avLst>
              <a:gd name="adj1" fmla="val 77848"/>
              <a:gd name="adj2" fmla="val -7405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D729-07FA-4161-BC4C-FECF66B8AAF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98617" y="5292497"/>
            <a:ext cx="1814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lang="ja-JP" altLang="en-US" sz="16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クロマキー設備を教室に持ち込み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1" name="Picture 3" descr="C:\Users\athena\Desktop\13-07-03_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0019"/>
            <a:ext cx="3401150" cy="45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95536" y="4869160"/>
            <a:ext cx="2448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スタジオがなかった時は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4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546</Words>
  <Application>Microsoft Office PowerPoint</Application>
  <PresentationFormat>画面に合わせる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Office ​​テーマ</vt:lpstr>
      <vt:lpstr>グラフ</vt:lpstr>
      <vt:lpstr>Commonsの国内使用事例</vt:lpstr>
      <vt:lpstr>簡単に自己紹介</vt:lpstr>
      <vt:lpstr>日本での事例は3大学</vt:lpstr>
      <vt:lpstr>明治大学での用途</vt:lpstr>
      <vt:lpstr>学生対抗！eプレゼン・コンテスト</vt:lpstr>
      <vt:lpstr>コンテストの目的</vt:lpstr>
      <vt:lpstr>エントリー数/予選出品数推移</vt:lpstr>
      <vt:lpstr>コンテストの流れ</vt:lpstr>
      <vt:lpstr>学生への制作支援（1）</vt:lpstr>
      <vt:lpstr>学生への制作支援（2）</vt:lpstr>
      <vt:lpstr>3年間の主な成果（1）</vt:lpstr>
      <vt:lpstr>3年間の主な成果（2）</vt:lpstr>
      <vt:lpstr>3年間の主な成果（3）</vt:lpstr>
      <vt:lpstr>3年間の主な成果（韓国）</vt:lpstr>
      <vt:lpstr>課題（さらなる発展へ）</vt:lpstr>
      <vt:lpstr>eラーニング</vt:lpstr>
      <vt:lpstr>授業での利用（ダイジェスト）</vt:lpstr>
      <vt:lpstr>授業での利用（反転授業）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athena</dc:creator>
  <cp:lastModifiedBy>athena</cp:lastModifiedBy>
  <cp:revision>143</cp:revision>
  <dcterms:created xsi:type="dcterms:W3CDTF">2013-10-14T01:06:11Z</dcterms:created>
  <dcterms:modified xsi:type="dcterms:W3CDTF">2013-10-29T23:23:39Z</dcterms:modified>
</cp:coreProperties>
</file>